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2" r:id="rId4"/>
    <p:sldId id="259" r:id="rId5"/>
    <p:sldId id="260" r:id="rId6"/>
    <p:sldId id="261" r:id="rId7"/>
    <p:sldId id="263" r:id="rId8"/>
    <p:sldId id="270" r:id="rId9"/>
    <p:sldId id="269" r:id="rId10"/>
    <p:sldId id="264" r:id="rId11"/>
    <p:sldId id="271" r:id="rId12"/>
    <p:sldId id="265" r:id="rId13"/>
    <p:sldId id="268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554" autoAdjust="0"/>
  </p:normalViewPr>
  <p:slideViewPr>
    <p:cSldViewPr>
      <p:cViewPr>
        <p:scale>
          <a:sx n="61" d="100"/>
          <a:sy n="61" d="100"/>
        </p:scale>
        <p:origin x="1728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6921A-44E2-4D32-943E-530329C2C80E}" type="datetimeFigureOut">
              <a:rPr lang="it-IT" smtClean="0"/>
              <a:pPr/>
              <a:t>31/05/21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CAA6-4D89-45B2-82D7-E5553FF8A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/>
              <a:t>ARTICOLO 19</a:t>
            </a:r>
            <a:br>
              <a:rPr lang="it-IT" sz="3200" dirty="0"/>
            </a:br>
            <a:r>
              <a:rPr lang="it-IT" sz="3200" dirty="0"/>
              <a:t>LIBERTA’ </a:t>
            </a:r>
            <a:r>
              <a:rPr lang="it-IT" sz="3200" dirty="0" err="1"/>
              <a:t>DI</a:t>
            </a:r>
            <a:r>
              <a:rPr lang="it-IT" sz="3200" dirty="0"/>
              <a:t> OPINIONE E </a:t>
            </a:r>
            <a:r>
              <a:rPr lang="it-IT" sz="3200" dirty="0" err="1"/>
              <a:t>DI</a:t>
            </a:r>
            <a:r>
              <a:rPr lang="it-IT" sz="3200" dirty="0"/>
              <a:t> ESPRESSIONE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dirty="0"/>
              <a:t>≪ Ogni individuo ha diritto alla</a:t>
            </a:r>
          </a:p>
          <a:p>
            <a:pPr algn="ctr">
              <a:buNone/>
            </a:pPr>
            <a:r>
              <a:rPr lang="it-IT" dirty="0"/>
              <a:t>libertà di opinione e di espressione</a:t>
            </a:r>
          </a:p>
          <a:p>
            <a:pPr algn="ctr">
              <a:buNone/>
            </a:pPr>
            <a:r>
              <a:rPr lang="it-IT" dirty="0"/>
              <a:t>incluso il diritto di non essere molestato</a:t>
            </a:r>
          </a:p>
          <a:p>
            <a:pPr algn="ctr">
              <a:buNone/>
            </a:pPr>
            <a:r>
              <a:rPr lang="it-IT" dirty="0"/>
              <a:t>per la propria opinione e quello</a:t>
            </a:r>
          </a:p>
          <a:p>
            <a:pPr algn="ctr">
              <a:buNone/>
            </a:pPr>
            <a:r>
              <a:rPr lang="it-IT" dirty="0"/>
              <a:t>di cercare, ricevere e diffondere</a:t>
            </a:r>
          </a:p>
          <a:p>
            <a:pPr algn="ctr">
              <a:buNone/>
            </a:pPr>
            <a:r>
              <a:rPr lang="it-IT" dirty="0"/>
              <a:t>informazioni e idee attraverso ogni</a:t>
            </a:r>
          </a:p>
          <a:p>
            <a:pPr algn="ctr">
              <a:buNone/>
            </a:pPr>
            <a:r>
              <a:rPr lang="it-IT" dirty="0"/>
              <a:t>mezzo e senza riguardo a frontiere. ≫</a:t>
            </a:r>
          </a:p>
          <a:p>
            <a:pPr algn="ctr"/>
            <a:endParaRPr lang="it-IT" dirty="0"/>
          </a:p>
          <a:p>
            <a:pPr algn="ctr">
              <a:buNone/>
            </a:pPr>
            <a:r>
              <a:rPr lang="it-IT" dirty="0"/>
              <a:t>DICHIARAZIONE UNIVERSALE DEI</a:t>
            </a:r>
          </a:p>
          <a:p>
            <a:pPr algn="ctr">
              <a:buNone/>
            </a:pPr>
            <a:r>
              <a:rPr lang="it-IT" dirty="0"/>
              <a:t>DIRITTI DELL’UOMO (DUDU), 1948</a:t>
            </a:r>
          </a:p>
        </p:txBody>
      </p:sp>
    </p:spTree>
  </p:cSld>
  <p:clrMapOvr>
    <a:masterClrMapping/>
  </p:clrMapOvr>
  <p:transition spd="slow" advClick="0" advTm="10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VIVIAMO CON QUESTI CONDIZIONAMENTI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/>
              <a:t>CU SAPI E TACI AVI SEMPRI PACI,CU SAPI E DICI AVI SEMPRI NEMICI.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“CHI SI FA I FATTI SUOI , CAMPA CENT’ANNI”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PERCHE’ IL MALE TRIONFI E’ SUFFICIENTE CHE I BUONI RIMANGONO IN SILENZIO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“SI DICE U PICCATU MA NO U PECCATURI”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spd="slow" advClick="0" advTm="10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mert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336704" cy="30963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548680"/>
            <a:ext cx="8002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LA GABBIA ALLE NOSTRE IDEE E ALLE NOSTRE PAROLE</a:t>
            </a:r>
          </a:p>
        </p:txBody>
      </p:sp>
      <p:pic>
        <p:nvPicPr>
          <p:cNvPr id="4" name="Immagine 3" descr="Sici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653136"/>
            <a:ext cx="4248472" cy="201622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 STUDIANDO E CONOSCENDO ABBIAMO CAPITO </a:t>
            </a:r>
            <a:r>
              <a:rPr lang="it-IT" dirty="0" err="1"/>
              <a:t>CHE………………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/>
              <a:t>L’OMERTA’ E’ IL CATENACCIO PIU’ FORTE ALLA NOSTRA BOCCA E ALLA NOSTRA MENTE.</a:t>
            </a:r>
          </a:p>
          <a:p>
            <a:endParaRPr lang="it-IT" dirty="0"/>
          </a:p>
        </p:txBody>
      </p:sp>
      <p:pic>
        <p:nvPicPr>
          <p:cNvPr id="1028" name="Picture 4" descr="C:\Users\PC\AppData\Local\Microsoft\Windows\Temporary Internet Files\Content.IE5\5NX14HHC\freedom-of-speech-156029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2564904"/>
            <a:ext cx="4248150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</a:t>
            </a:r>
            <a:r>
              <a:rPr lang="it-IT" dirty="0" err="1"/>
              <a:t>ALLORA……</a:t>
            </a:r>
            <a:endParaRPr lang="it-IT" dirty="0"/>
          </a:p>
        </p:txBody>
      </p:sp>
      <p:pic>
        <p:nvPicPr>
          <p:cNvPr id="5" name="Segnaposto contenuto 4" descr="download (1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104456" cy="4032448"/>
          </a:xfrm>
        </p:spPr>
      </p:pic>
      <p:pic>
        <p:nvPicPr>
          <p:cNvPr id="6" name="Segnaposto contenuto 5" descr="frasi-libertà-pensiero-parola-espressione-uom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 spd="slow" advClick="0" advTm="10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685323" y="412146"/>
            <a:ext cx="21130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96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2^B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27584" y="2132856"/>
            <a:ext cx="151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DISTEFANO E.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71600" y="3789040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SPOTO R.1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75856" y="2348880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SPOTO R.2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99992" y="4725144"/>
            <a:ext cx="117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NICOSIA S.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084168" y="263691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</a:t>
            </a:r>
            <a:r>
              <a:rPr lang="it-IT" dirty="0"/>
              <a:t> MARI M.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131840" y="4005064"/>
            <a:ext cx="15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ALLERUZZO G.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444208" y="4365104"/>
            <a:ext cx="16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MINUTOLO  F.C.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95736" y="486916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VENTURA G.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71600" y="5877272"/>
            <a:ext cx="15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TARTARO S.M.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994684" y="334066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GAROFALO D.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436096" y="3429000"/>
            <a:ext cx="151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CAMONITA C.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932040" y="31409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</a:t>
            </a:r>
            <a:r>
              <a:rPr lang="it-IT" dirty="0"/>
              <a:t> FINI B.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43608" y="3140968"/>
            <a:ext cx="143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BORZI’ </a:t>
            </a:r>
            <a:r>
              <a:rPr lang="it-IT" dirty="0" err="1"/>
              <a:t>A.G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5229200"/>
            <a:ext cx="14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RANDAZZO F.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851920" y="6021288"/>
            <a:ext cx="17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GEMMELLARO A.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043608" y="1772816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BORZI’ G.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236296" y="1844824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RUSSO F.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732240" y="6021288"/>
            <a:ext cx="90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FARO S.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915816" y="6453336"/>
            <a:ext cx="153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RANDAZZO M.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372200" y="5445224"/>
            <a:ext cx="122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LAUDANI J.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561335" y="5413866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MAMMANA B.</a:t>
            </a:r>
          </a:p>
        </p:txBody>
      </p:sp>
    </p:spTree>
  </p:cSld>
  <p:clrMapOvr>
    <a:masterClrMapping/>
  </p:clrMapOvr>
  <p:transition spd="slow" advClick="0" advTm="10000">
    <p:dissolv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LIBERTÀ </a:t>
            </a:r>
            <a:br>
              <a:rPr lang="it-IT" dirty="0"/>
            </a:br>
            <a:r>
              <a:rPr lang="it-IT" dirty="0" err="1"/>
              <a:t>DI</a:t>
            </a:r>
            <a:r>
              <a:rPr lang="it-IT" dirty="0"/>
              <a:t> ESPRESSIONE </a:t>
            </a:r>
          </a:p>
        </p:txBody>
      </p:sp>
      <p:pic>
        <p:nvPicPr>
          <p:cNvPr id="5" name="Segnaposto contenuto 4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54906"/>
            <a:ext cx="5111750" cy="40894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dirty="0"/>
              <a:t>Cos’è la libertà di espressione? </a:t>
            </a:r>
          </a:p>
          <a:p>
            <a:r>
              <a:rPr lang="it-IT" sz="2000" dirty="0"/>
              <a:t>Ci si esprime in tanti modi: agendo, parlando, scrivendo, giocando, costruendo, suonando, dipingendo, cantando, lavorando, recitando, facendo un comizio, inventando nuovi dolci e nuovi cibi... </a:t>
            </a:r>
          </a:p>
          <a:p>
            <a:endParaRPr lang="it-IT" dirty="0"/>
          </a:p>
        </p:txBody>
      </p:sp>
    </p:spTree>
  </p:cSld>
  <p:clrMapOvr>
    <a:masterClrMapping/>
  </p:clrMapOvr>
  <p:transition spd="slow" advClick="0" advTm="1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pPr algn="ctr"/>
            <a:r>
              <a:rPr lang="it-IT" dirty="0"/>
              <a:t>LIBERTÀ </a:t>
            </a:r>
            <a:br>
              <a:rPr lang="it-IT" dirty="0"/>
            </a:br>
            <a:r>
              <a:rPr lang="it-IT" dirty="0" err="1"/>
              <a:t>DI</a:t>
            </a:r>
            <a:r>
              <a:rPr lang="it-IT" dirty="0"/>
              <a:t> ESPRESSIONE </a:t>
            </a:r>
          </a:p>
        </p:txBody>
      </p:sp>
      <p:pic>
        <p:nvPicPr>
          <p:cNvPr id="5" name="Segnaposto contenuto 4" descr="iStock-1070395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4090516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805264"/>
          </a:xfrm>
        </p:spPr>
        <p:txBody>
          <a:bodyPr>
            <a:noAutofit/>
          </a:bodyPr>
          <a:lstStyle/>
          <a:p>
            <a:r>
              <a:rPr lang="it-IT" sz="1600" dirty="0"/>
              <a:t>Dove e come si esprimono gli uomini? </a:t>
            </a:r>
          </a:p>
          <a:p>
            <a:r>
              <a:rPr lang="it-IT" sz="1600" dirty="0"/>
              <a:t>Ovunque e in molti modi: dagli antichi graffiti nelle caverne, nei vasi di ceramica di epoche passate fino a oggi, in famiglia, a scuola, nel lavoro, nei sindacati, nelle associazioni, nello sport. </a:t>
            </a:r>
          </a:p>
          <a:p>
            <a:r>
              <a:rPr lang="it-IT" sz="1600" dirty="0"/>
              <a:t>E ancora: nei libri, sui giornali, alla tv, alla radio, nei teatri, al cinema, sui social, sui media. </a:t>
            </a:r>
          </a:p>
          <a:p>
            <a:r>
              <a:rPr lang="it-IT" sz="1600" dirty="0"/>
              <a:t>E poi nei musei, nelle mostre di ogni  tipo.</a:t>
            </a:r>
          </a:p>
          <a:p>
            <a:r>
              <a:rPr lang="it-IT" sz="1600" dirty="0"/>
              <a:t>La libertà di espressione significa però anche autocontrollo, perché quanto diciamo, scriviamo o facciamo non deve offendere o umiliare il prossimo. </a:t>
            </a:r>
          </a:p>
          <a:p>
            <a:r>
              <a:rPr lang="it-IT" sz="1800" dirty="0">
                <a:solidFill>
                  <a:srgbClr val="002060"/>
                </a:solidFill>
              </a:rPr>
              <a:t>Siete, siamo liberi di esprimerci? E il resto del mondo?</a:t>
            </a:r>
          </a:p>
        </p:txBody>
      </p:sp>
    </p:spTree>
  </p:cSld>
  <p:clrMapOvr>
    <a:masterClrMapping/>
  </p:clrMapOvr>
  <p:transition spd="slow" advClick="0" advTm="1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LIBERTÀ </a:t>
            </a:r>
            <a:br>
              <a:rPr lang="it-IT" dirty="0"/>
            </a:br>
            <a:r>
              <a:rPr lang="it-IT" dirty="0" err="1"/>
              <a:t>DI</a:t>
            </a:r>
            <a:r>
              <a:rPr lang="it-IT" dirty="0"/>
              <a:t> ESPRESSIONE </a:t>
            </a:r>
          </a:p>
        </p:txBody>
      </p:sp>
      <p:pic>
        <p:nvPicPr>
          <p:cNvPr id="5" name="Segnaposto contenuto 4" descr="animal_farm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68761"/>
            <a:ext cx="5568950" cy="453650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La fantasia e il desiderio degli uomini trovano mille modi di espressione per  comunicare con gli altri. </a:t>
            </a:r>
          </a:p>
          <a:p>
            <a:pPr algn="ctr"/>
            <a:r>
              <a:rPr lang="it-IT" sz="2000" dirty="0"/>
              <a:t>Anche gli animali si esprimono in varie maniere: con richiami, mosse, piume colorate, atteggiamenti che sono il loro linguaggio. </a:t>
            </a:r>
          </a:p>
        </p:txBody>
      </p:sp>
    </p:spTree>
  </p:cSld>
  <p:clrMapOvr>
    <a:masterClrMapping/>
  </p:clrMapOvr>
  <p:transition spd="slow" advClick="0" advTm="10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LIBERTÀ </a:t>
            </a:r>
            <a:br>
              <a:rPr lang="it-IT" dirty="0"/>
            </a:br>
            <a:r>
              <a:rPr lang="it-IT" dirty="0" err="1"/>
              <a:t>DI</a:t>
            </a:r>
            <a:r>
              <a:rPr lang="it-IT" dirty="0"/>
              <a:t> ESPRESSIONE </a:t>
            </a:r>
          </a:p>
        </p:txBody>
      </p:sp>
      <p:pic>
        <p:nvPicPr>
          <p:cNvPr id="5" name="Segnaposto contenuto 4" descr="1_e5pamnrwbQyLXYzSjVz8S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59481"/>
            <a:ext cx="5111750" cy="348025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La timidezza può essere un limite, ma anche l’ignoranza lo è. </a:t>
            </a:r>
          </a:p>
          <a:p>
            <a:pPr algn="ctr"/>
            <a:r>
              <a:rPr lang="it-IT" sz="2000" dirty="0"/>
              <a:t>Il pregiudizio, le convenzioni, le ideologie tappano la bocca, limitano il correre delle idee, censurano il pensiero nelle sue varie forme di espressione. </a:t>
            </a:r>
          </a:p>
          <a:p>
            <a:r>
              <a:rPr lang="it-IT" sz="2000" dirty="0"/>
              <a:t>Anche l’indifferenza uccide l’espressione</a:t>
            </a:r>
          </a:p>
        </p:txBody>
      </p:sp>
    </p:spTree>
  </p:cSld>
  <p:clrMapOvr>
    <a:masterClrMapping/>
  </p:clrMapOvr>
  <p:transition spd="slow" advClick="0" advTm="10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LIBERTÀ </a:t>
            </a:r>
            <a:br>
              <a:rPr lang="it-IT" dirty="0"/>
            </a:br>
            <a:r>
              <a:rPr lang="it-IT" dirty="0" err="1"/>
              <a:t>DI</a:t>
            </a:r>
            <a:r>
              <a:rPr lang="it-IT" dirty="0"/>
              <a:t> ESPRESSIONE </a:t>
            </a:r>
          </a:p>
        </p:txBody>
      </p:sp>
      <p:pic>
        <p:nvPicPr>
          <p:cNvPr id="5" name="Segnaposto contenuto 4" descr="DmpkFj-WsAEZnJ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98330"/>
            <a:ext cx="5111750" cy="540255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Governi autoritari non lasciano libertà di espressione, temendo la critica, la satira, il ridicolo, la propaganda ostile che possono mettere in dubbio o in crisi il loro potere. </a:t>
            </a:r>
          </a:p>
        </p:txBody>
      </p:sp>
    </p:spTree>
  </p:cSld>
  <p:clrMapOvr>
    <a:masterClrMapping/>
  </p:clrMapOvr>
  <p:transition spd="slow" advClick="0" advTm="10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1964" y="0"/>
            <a:ext cx="8960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Ostacoli alla libertà di parola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412776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DITTATURE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2276872"/>
            <a:ext cx="112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VIOLENZA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96136" y="1484784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OMERTA’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509120"/>
            <a:ext cx="136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RECLUSIONE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36296" y="3284984"/>
            <a:ext cx="160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PERSECUZIONE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4509120"/>
            <a:ext cx="107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MINACCE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236296" y="4797152"/>
            <a:ext cx="979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RICATTO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19872" y="1628800"/>
            <a:ext cx="82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PAURA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907704" y="3789040"/>
            <a:ext cx="14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PREGIUDIZIO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16016" y="3284984"/>
            <a:ext cx="140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INSICUREZZA</a:t>
            </a:r>
          </a:p>
        </p:txBody>
      </p:sp>
    </p:spTree>
  </p:cSld>
  <p:clrMapOvr>
    <a:masterClrMapping/>
  </p:clrMapOvr>
  <p:transition spd="slow" advClick="0" advTm="1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LIBERIAMO LE NOSTRE IDEE</a:t>
            </a:r>
          </a:p>
        </p:txBody>
      </p:sp>
      <p:pic>
        <p:nvPicPr>
          <p:cNvPr id="4" name="Segnaposto contenuto 3" descr="Libertà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Click="0" advTm="10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INCENTIVI ALLA LIBERTAÀ’ DI PAROLA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1916832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CORAGGIO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83968" y="2204864"/>
            <a:ext cx="9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ONESTA’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92280" y="2420888"/>
            <a:ext cx="12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CREATIVITA’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3501008"/>
            <a:ext cx="101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FELICITA’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051720" y="4581128"/>
            <a:ext cx="120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SICUREZZA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03648" y="3284984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DISINVOLTURA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948264" y="3429000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CONOSCENZA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436096" y="4725144"/>
            <a:ext cx="14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COMPETENZA</a:t>
            </a:r>
          </a:p>
        </p:txBody>
      </p:sp>
    </p:spTree>
  </p:cSld>
  <p:clrMapOvr>
    <a:masterClrMapping/>
  </p:clrMapOvr>
  <p:transition spd="slow" advClick="0" advTm="10000">
    <p:dissolv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8770</TotalTime>
  <Words>577</Words>
  <Application>Microsoft Macintosh PowerPoint</Application>
  <PresentationFormat>Presentazione su schermo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ARTICOLO 19 LIBERTA’ DI OPINIONE E DI ESPRESSIONE</vt:lpstr>
      <vt:lpstr>LIBERTÀ  DI ESPRESSIONE </vt:lpstr>
      <vt:lpstr>LIBERTÀ  DI ESPRESSIONE </vt:lpstr>
      <vt:lpstr>LIBERTÀ  DI ESPRESSIONE </vt:lpstr>
      <vt:lpstr>LIBERTÀ  DI ESPRESSIONE </vt:lpstr>
      <vt:lpstr>LIBERTÀ  DI ESPRESSIONE </vt:lpstr>
      <vt:lpstr>Presentazione standard di PowerPoint</vt:lpstr>
      <vt:lpstr>LIBERIAMO LE NOSTRE IDEE</vt:lpstr>
      <vt:lpstr>INCENTIVI ALLA LIBERTAÀ’ DI PAROLA</vt:lpstr>
      <vt:lpstr>VIVIAMO CON QUESTI CONDIZIONAMENTI</vt:lpstr>
      <vt:lpstr>Presentazione standard di PowerPoint</vt:lpstr>
      <vt:lpstr>MA STUDIANDO E CONOSCENDO ABBIAMO CAPITO CHE……………….</vt:lpstr>
      <vt:lpstr>E ALLORA……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Domenica Saglimbene</cp:lastModifiedBy>
  <cp:revision>57</cp:revision>
  <dcterms:created xsi:type="dcterms:W3CDTF">2021-05-07T06:44:49Z</dcterms:created>
  <dcterms:modified xsi:type="dcterms:W3CDTF">2021-06-05T23:56:39Z</dcterms:modified>
</cp:coreProperties>
</file>